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4" r:id="rId9"/>
  </p:sldIdLst>
  <p:sldSz cx="18288000" cy="10287000"/>
  <p:notesSz cx="6858000" cy="9144000"/>
  <p:embeddedFontLst>
    <p:embeddedFont>
      <p:font typeface="Apricots" panose="020B0604020202020204" charset="0"/>
      <p:regular r:id="rId10"/>
    </p:embeddedFont>
    <p:embeddedFont>
      <p:font typeface="Arimo" panose="020B0604020202020204" charset="0"/>
      <p:regular r:id="rId11"/>
    </p:embeddedFont>
    <p:embeddedFont>
      <p:font typeface="Dekko" panose="020B0604020202020204" charset="-94"/>
      <p:regular r:id="rId12"/>
    </p:embeddedFont>
    <p:embeddedFont>
      <p:font typeface="Segoe UI" panose="020B0502040204020203" pitchFamily="34" charset="0"/>
      <p:regular r:id="rId13"/>
      <p:bold r:id="rId14"/>
      <p:italic r:id="rId15"/>
      <p:bold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34E0BF-9C85-4FE2-B621-8290B39D80D1}" v="1" dt="2024-07-09T13:35:46.3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ınar Bayram" userId="9b6000a12e2a2afc" providerId="LiveId" clId="{EE34E0BF-9C85-4FE2-B621-8290B39D80D1}"/>
    <pc:docChg chg="addSld delSld modSld">
      <pc:chgData name="Pınar Bayram" userId="9b6000a12e2a2afc" providerId="LiveId" clId="{EE34E0BF-9C85-4FE2-B621-8290B39D80D1}" dt="2024-07-09T13:35:50.779" v="2" actId="2696"/>
      <pc:docMkLst>
        <pc:docMk/>
      </pc:docMkLst>
      <pc:sldChg chg="new del">
        <pc:chgData name="Pınar Bayram" userId="9b6000a12e2a2afc" providerId="LiveId" clId="{EE34E0BF-9C85-4FE2-B621-8290B39D80D1}" dt="2024-07-09T13:35:50.779" v="2" actId="2696"/>
        <pc:sldMkLst>
          <pc:docMk/>
          <pc:sldMk cId="2411018627" sldId="263"/>
        </pc:sldMkLst>
      </pc:sldChg>
      <pc:sldChg chg="add">
        <pc:chgData name="Pınar Bayram" userId="9b6000a12e2a2afc" providerId="LiveId" clId="{EE34E0BF-9C85-4FE2-B621-8290B39D80D1}" dt="2024-07-09T13:35:46.382" v="1"/>
        <pc:sldMkLst>
          <pc:docMk/>
          <pc:sldMk cId="39478941" sldId="26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sv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gif"/></Relationships>
</file>

<file path=ppt/slides/_rels/slide5.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2771579">
            <a:off x="7647462" y="4195534"/>
            <a:ext cx="425433" cy="425433"/>
          </a:xfrm>
          <a:custGeom>
            <a:avLst/>
            <a:gdLst/>
            <a:ahLst/>
            <a:cxnLst/>
            <a:rect l="l" t="t" r="r" b="b"/>
            <a:pathLst>
              <a:path w="425433" h="425433">
                <a:moveTo>
                  <a:pt x="0" y="0"/>
                </a:moveTo>
                <a:lnTo>
                  <a:pt x="425433" y="0"/>
                </a:lnTo>
                <a:lnTo>
                  <a:pt x="425433" y="425433"/>
                </a:lnTo>
                <a:lnTo>
                  <a:pt x="0" y="4254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4298770" y="9489722"/>
            <a:ext cx="2784341" cy="620676"/>
          </a:xfrm>
          <a:custGeom>
            <a:avLst/>
            <a:gdLst/>
            <a:ahLst/>
            <a:cxnLst/>
            <a:rect l="l" t="t" r="r" b="b"/>
            <a:pathLst>
              <a:path w="2784341" h="620676">
                <a:moveTo>
                  <a:pt x="0" y="0"/>
                </a:moveTo>
                <a:lnTo>
                  <a:pt x="2784341" y="0"/>
                </a:lnTo>
                <a:lnTo>
                  <a:pt x="2784341" y="620676"/>
                </a:lnTo>
                <a:lnTo>
                  <a:pt x="0" y="620676"/>
                </a:lnTo>
                <a:lnTo>
                  <a:pt x="0" y="0"/>
                </a:lnTo>
                <a:close/>
              </a:path>
            </a:pathLst>
          </a:custGeom>
          <a:blipFill>
            <a:blip r:embed="rId5"/>
            <a:stretch>
              <a:fillRect/>
            </a:stretch>
          </a:blipFill>
        </p:spPr>
      </p:sp>
      <p:sp>
        <p:nvSpPr>
          <p:cNvPr id="8" name="Freeform 8"/>
          <p:cNvSpPr/>
          <p:nvPr/>
        </p:nvSpPr>
        <p:spPr>
          <a:xfrm>
            <a:off x="1704119" y="2129503"/>
            <a:ext cx="6456821" cy="5601292"/>
          </a:xfrm>
          <a:custGeom>
            <a:avLst/>
            <a:gdLst/>
            <a:ahLst/>
            <a:cxnLst/>
            <a:rect l="l" t="t" r="r" b="b"/>
            <a:pathLst>
              <a:path w="6456821" h="5601292">
                <a:moveTo>
                  <a:pt x="0" y="0"/>
                </a:moveTo>
                <a:lnTo>
                  <a:pt x="6456820" y="0"/>
                </a:lnTo>
                <a:lnTo>
                  <a:pt x="6456820" y="5601292"/>
                </a:lnTo>
                <a:lnTo>
                  <a:pt x="0" y="56012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5571252" y="1454057"/>
            <a:ext cx="1201563" cy="1162239"/>
          </a:xfrm>
          <a:custGeom>
            <a:avLst/>
            <a:gdLst/>
            <a:ahLst/>
            <a:cxnLst/>
            <a:rect l="l" t="t" r="r" b="b"/>
            <a:pathLst>
              <a:path w="1201563" h="1162239">
                <a:moveTo>
                  <a:pt x="0" y="0"/>
                </a:moveTo>
                <a:lnTo>
                  <a:pt x="1201563" y="0"/>
                </a:lnTo>
                <a:lnTo>
                  <a:pt x="1201563" y="1162239"/>
                </a:lnTo>
                <a:lnTo>
                  <a:pt x="0" y="11622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8022998" y="2425796"/>
            <a:ext cx="8916608" cy="6557342"/>
          </a:xfrm>
          <a:prstGeom prst="rect">
            <a:avLst/>
          </a:prstGeom>
        </p:spPr>
        <p:txBody>
          <a:bodyPr lIns="0" tIns="0" rIns="0" bIns="0" rtlCol="0" anchor="t">
            <a:spAutoFit/>
          </a:bodyPr>
          <a:lstStyle/>
          <a:p>
            <a:pPr algn="ctr">
              <a:lnSpc>
                <a:spcPts val="13002"/>
              </a:lnSpc>
            </a:pPr>
            <a:r>
              <a:rPr lang="en-US" sz="9287">
                <a:solidFill>
                  <a:srgbClr val="000000"/>
                </a:solidFill>
                <a:latin typeface="Apricots"/>
              </a:rPr>
              <a:t>The Joy of Play: A Story Across Europe</a:t>
            </a:r>
          </a:p>
          <a:p>
            <a:pPr algn="ctr">
              <a:lnSpc>
                <a:spcPts val="13002"/>
              </a:lnSpc>
              <a:spcBef>
                <a:spcPct val="0"/>
              </a:spcBef>
            </a:pPr>
            <a:endParaRPr lang="en-US" sz="9287">
              <a:solidFill>
                <a:srgbClr val="000000"/>
              </a:solidFill>
              <a:latin typeface="Apricots"/>
            </a:endParaRPr>
          </a:p>
        </p:txBody>
      </p:sp>
      <p:sp>
        <p:nvSpPr>
          <p:cNvPr id="11" name="TextBox 11"/>
          <p:cNvSpPr txBox="1"/>
          <p:nvPr/>
        </p:nvSpPr>
        <p:spPr>
          <a:xfrm>
            <a:off x="6533511" y="9576857"/>
            <a:ext cx="4566493" cy="365760"/>
          </a:xfrm>
          <a:prstGeom prst="rect">
            <a:avLst/>
          </a:prstGeom>
        </p:spPr>
        <p:txBody>
          <a:bodyPr lIns="0" tIns="0" rIns="0" bIns="0" rtlCol="0" anchor="t">
            <a:spAutoFit/>
          </a:bodyPr>
          <a:lstStyle/>
          <a:p>
            <a:pPr algn="ctr">
              <a:lnSpc>
                <a:spcPts val="2940"/>
              </a:lnSpc>
            </a:pPr>
            <a:r>
              <a:rPr lang="en-US" sz="2100">
                <a:solidFill>
                  <a:srgbClr val="000000"/>
                </a:solidFill>
                <a:latin typeface="Arimo"/>
              </a:rPr>
              <a:t>2023-1-BG01-KA220-SCH-000160813</a:t>
            </a:r>
          </a:p>
        </p:txBody>
      </p:sp>
      <p:sp>
        <p:nvSpPr>
          <p:cNvPr id="12" name="TextBox 12"/>
          <p:cNvSpPr txBox="1"/>
          <p:nvPr/>
        </p:nvSpPr>
        <p:spPr>
          <a:xfrm>
            <a:off x="0" y="9609877"/>
            <a:ext cx="4519694" cy="332740"/>
          </a:xfrm>
          <a:prstGeom prst="rect">
            <a:avLst/>
          </a:prstGeom>
        </p:spPr>
        <p:txBody>
          <a:bodyPr lIns="0" tIns="0" rIns="0" bIns="0" rtlCol="0" anchor="t">
            <a:spAutoFit/>
          </a:bodyPr>
          <a:lstStyle/>
          <a:p>
            <a:pPr algn="ctr">
              <a:lnSpc>
                <a:spcPts val="2659"/>
              </a:lnSpc>
            </a:pPr>
            <a:r>
              <a:rPr lang="en-US" sz="1899">
                <a:solidFill>
                  <a:srgbClr val="000000"/>
                </a:solidFill>
                <a:latin typeface="Arimo"/>
              </a:rPr>
              <a:t>ECO-CIVIC Awareness- ECA project</a:t>
            </a:r>
          </a:p>
        </p:txBody>
      </p:sp>
      <p:sp>
        <p:nvSpPr>
          <p:cNvPr id="13" name="TextBox 13"/>
          <p:cNvSpPr txBox="1"/>
          <p:nvPr/>
        </p:nvSpPr>
        <p:spPr>
          <a:xfrm>
            <a:off x="13169154" y="198120"/>
            <a:ext cx="3913956" cy="293029"/>
          </a:xfrm>
          <a:prstGeom prst="rect">
            <a:avLst/>
          </a:prstGeom>
        </p:spPr>
        <p:txBody>
          <a:bodyPr lIns="0" tIns="0" rIns="0" bIns="0" rtlCol="0" anchor="t">
            <a:spAutoFit/>
          </a:bodyPr>
          <a:lstStyle/>
          <a:p>
            <a:pPr algn="ctr">
              <a:lnSpc>
                <a:spcPts val="2520"/>
              </a:lnSpc>
            </a:pPr>
            <a:r>
              <a:rPr lang="en-US" sz="1800" dirty="0">
                <a:solidFill>
                  <a:srgbClr val="000000"/>
                </a:solidFill>
                <a:latin typeface="Arimo"/>
              </a:rPr>
              <a:t>Annex </a:t>
            </a:r>
            <a:r>
              <a:rPr lang="tr-TR" sz="1800" dirty="0">
                <a:solidFill>
                  <a:srgbClr val="000000"/>
                </a:solidFill>
                <a:latin typeface="Arimo"/>
              </a:rPr>
              <a:t>2</a:t>
            </a:r>
            <a:r>
              <a:rPr lang="en-US" sz="1800" dirty="0">
                <a:solidFill>
                  <a:srgbClr val="000000"/>
                </a:solidFill>
                <a:latin typeface="Arimo"/>
              </a:rPr>
              <a:t>- Story of Play around Europe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693589" y="3134692"/>
            <a:ext cx="4409989" cy="4360377"/>
          </a:xfrm>
          <a:custGeom>
            <a:avLst/>
            <a:gdLst/>
            <a:ahLst/>
            <a:cxnLst/>
            <a:rect l="l" t="t" r="r" b="b"/>
            <a:pathLst>
              <a:path w="4409989" h="4360377">
                <a:moveTo>
                  <a:pt x="0" y="0"/>
                </a:moveTo>
                <a:lnTo>
                  <a:pt x="4409989" y="0"/>
                </a:lnTo>
                <a:lnTo>
                  <a:pt x="4409989" y="4360377"/>
                </a:lnTo>
                <a:lnTo>
                  <a:pt x="0" y="43603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6368482" y="3511480"/>
            <a:ext cx="10696294" cy="3511550"/>
          </a:xfrm>
          <a:prstGeom prst="rect">
            <a:avLst/>
          </a:prstGeom>
        </p:spPr>
        <p:txBody>
          <a:bodyPr lIns="0" tIns="0" rIns="0" bIns="0" rtlCol="0" anchor="t">
            <a:spAutoFit/>
          </a:bodyPr>
          <a:lstStyle/>
          <a:p>
            <a:pPr algn="just">
              <a:lnSpc>
                <a:spcPts val="7000"/>
              </a:lnSpc>
              <a:spcBef>
                <a:spcPct val="0"/>
              </a:spcBef>
            </a:pPr>
            <a:r>
              <a:rPr lang="en-US" sz="5000">
                <a:solidFill>
                  <a:srgbClr val="000000"/>
                </a:solidFill>
                <a:latin typeface="Dekko"/>
              </a:rPr>
              <a:t>In the heart of Europe, where the landscapes are as diverse as its cultures, children find joy and connection in the simple act of play.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163782" y="3999122"/>
            <a:ext cx="4483450" cy="5259178"/>
          </a:xfrm>
          <a:custGeom>
            <a:avLst/>
            <a:gdLst/>
            <a:ahLst/>
            <a:cxnLst/>
            <a:rect l="l" t="t" r="r" b="b"/>
            <a:pathLst>
              <a:path w="4483450" h="5259178">
                <a:moveTo>
                  <a:pt x="0" y="0"/>
                </a:moveTo>
                <a:lnTo>
                  <a:pt x="4483449" y="0"/>
                </a:lnTo>
                <a:lnTo>
                  <a:pt x="4483449" y="5259178"/>
                </a:lnTo>
                <a:lnTo>
                  <a:pt x="0" y="5259178"/>
                </a:lnTo>
                <a:lnTo>
                  <a:pt x="0" y="0"/>
                </a:lnTo>
                <a:close/>
              </a:path>
            </a:pathLst>
          </a:custGeom>
          <a:blipFill>
            <a:blip r:embed="rId3"/>
            <a:stretch>
              <a:fillRect/>
            </a:stretch>
          </a:blipFill>
        </p:spPr>
      </p:sp>
      <p:sp>
        <p:nvSpPr>
          <p:cNvPr id="7" name="TextBox 7"/>
          <p:cNvSpPr txBox="1"/>
          <p:nvPr/>
        </p:nvSpPr>
        <p:spPr>
          <a:xfrm>
            <a:off x="6103578" y="1975735"/>
            <a:ext cx="10696294" cy="6445885"/>
          </a:xfrm>
          <a:prstGeom prst="rect">
            <a:avLst/>
          </a:prstGeom>
        </p:spPr>
        <p:txBody>
          <a:bodyPr lIns="0" tIns="0" rIns="0" bIns="0" rtlCol="0" anchor="t">
            <a:spAutoFit/>
          </a:bodyPr>
          <a:lstStyle/>
          <a:p>
            <a:pPr algn="just">
              <a:lnSpc>
                <a:spcPts val="6440"/>
              </a:lnSpc>
              <a:spcBef>
                <a:spcPct val="0"/>
              </a:spcBef>
            </a:pPr>
            <a:r>
              <a:rPr lang="en-US" sz="4600">
                <a:solidFill>
                  <a:srgbClr val="000000"/>
                </a:solidFill>
                <a:latin typeface="Dekko"/>
              </a:rPr>
              <a:t>In the bustling city of Barcelona, Spain, we met Carlos, a young boy with a passion for soccer. Each afternoon, he would join his friends in the park, using jackets as goalposts and playing until the sun dipped below the horizon. Their laughter and shouts filled the air, a testament to the game's power to bring people together.</a:t>
            </a:r>
          </a:p>
        </p:txBody>
      </p:sp>
      <p:sp>
        <p:nvSpPr>
          <p:cNvPr id="8" name="Freeform 8"/>
          <p:cNvSpPr/>
          <p:nvPr/>
        </p:nvSpPr>
        <p:spPr>
          <a:xfrm>
            <a:off x="1028700" y="7447783"/>
            <a:ext cx="7315200" cy="1947672"/>
          </a:xfrm>
          <a:custGeom>
            <a:avLst/>
            <a:gdLst/>
            <a:ahLst/>
            <a:cxnLst/>
            <a:rect l="l" t="t" r="r" b="b"/>
            <a:pathLst>
              <a:path w="7315200" h="1947672">
                <a:moveTo>
                  <a:pt x="0" y="0"/>
                </a:moveTo>
                <a:lnTo>
                  <a:pt x="7315200" y="0"/>
                </a:lnTo>
                <a:lnTo>
                  <a:pt x="7315200" y="1947672"/>
                </a:lnTo>
                <a:lnTo>
                  <a:pt x="0" y="1947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4121671" y="6314244"/>
            <a:ext cx="984805" cy="913406"/>
          </a:xfrm>
          <a:custGeom>
            <a:avLst/>
            <a:gdLst/>
            <a:ahLst/>
            <a:cxnLst/>
            <a:rect l="l" t="t" r="r" b="b"/>
            <a:pathLst>
              <a:path w="984805" h="913406">
                <a:moveTo>
                  <a:pt x="0" y="0"/>
                </a:moveTo>
                <a:lnTo>
                  <a:pt x="984805" y="0"/>
                </a:lnTo>
                <a:lnTo>
                  <a:pt x="984805" y="913406"/>
                </a:lnTo>
                <a:lnTo>
                  <a:pt x="0" y="913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831797" y="1153795"/>
            <a:ext cx="7564552" cy="5322694"/>
          </a:xfrm>
          <a:custGeom>
            <a:avLst/>
            <a:gdLst/>
            <a:ahLst/>
            <a:cxnLst/>
            <a:rect l="l" t="t" r="r" b="b"/>
            <a:pathLst>
              <a:path w="7564552" h="5322694">
                <a:moveTo>
                  <a:pt x="0" y="0"/>
                </a:moveTo>
                <a:lnTo>
                  <a:pt x="7564553" y="0"/>
                </a:lnTo>
                <a:lnTo>
                  <a:pt x="7564553" y="5322694"/>
                </a:lnTo>
                <a:lnTo>
                  <a:pt x="0" y="53226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831797" y="4367746"/>
            <a:ext cx="7367650" cy="5111307"/>
          </a:xfrm>
          <a:custGeom>
            <a:avLst/>
            <a:gdLst/>
            <a:ahLst/>
            <a:cxnLst/>
            <a:rect l="l" t="t" r="r" b="b"/>
            <a:pathLst>
              <a:path w="7367650" h="5111307">
                <a:moveTo>
                  <a:pt x="0" y="0"/>
                </a:moveTo>
                <a:lnTo>
                  <a:pt x="7367650" y="0"/>
                </a:lnTo>
                <a:lnTo>
                  <a:pt x="7367650" y="5111307"/>
                </a:lnTo>
                <a:lnTo>
                  <a:pt x="0" y="5111307"/>
                </a:lnTo>
                <a:lnTo>
                  <a:pt x="0" y="0"/>
                </a:lnTo>
                <a:close/>
              </a:path>
            </a:pathLst>
          </a:custGeom>
          <a:blipFill>
            <a:blip r:embed="rId7"/>
            <a:stretch>
              <a:fillRect/>
            </a:stretch>
          </a:blipFill>
        </p:spPr>
      </p:sp>
      <p:sp>
        <p:nvSpPr>
          <p:cNvPr id="9" name="Freeform 9"/>
          <p:cNvSpPr/>
          <p:nvPr/>
        </p:nvSpPr>
        <p:spPr>
          <a:xfrm>
            <a:off x="3074184" y="1558743"/>
            <a:ext cx="1268896" cy="1222147"/>
          </a:xfrm>
          <a:custGeom>
            <a:avLst/>
            <a:gdLst/>
            <a:ahLst/>
            <a:cxnLst/>
            <a:rect l="l" t="t" r="r" b="b"/>
            <a:pathLst>
              <a:path w="1268896" h="1222147">
                <a:moveTo>
                  <a:pt x="0" y="0"/>
                </a:moveTo>
                <a:lnTo>
                  <a:pt x="1268895" y="0"/>
                </a:lnTo>
                <a:lnTo>
                  <a:pt x="1268895" y="1222147"/>
                </a:lnTo>
                <a:lnTo>
                  <a:pt x="0" y="1222147"/>
                </a:lnTo>
                <a:lnTo>
                  <a:pt x="0" y="0"/>
                </a:lnTo>
                <a:close/>
              </a:path>
            </a:pathLst>
          </a:custGeom>
          <a:blipFill>
            <a:blip r:embed="rId8"/>
            <a:stretch>
              <a:fillRect/>
            </a:stretch>
          </a:blipFill>
        </p:spPr>
      </p:sp>
      <p:pic>
        <p:nvPicPr>
          <p:cNvPr id="10" name="Picture 10"/>
          <p:cNvPicPr>
            <a:picLocks noChangeAspect="1"/>
          </p:cNvPicPr>
          <p:nvPr/>
        </p:nvPicPr>
        <p:blipFill>
          <a:blip r:embed="rId9"/>
          <a:srcRect/>
          <a:stretch>
            <a:fillRect/>
          </a:stretch>
        </p:blipFill>
        <p:spPr>
          <a:xfrm>
            <a:off x="6090212" y="2412027"/>
            <a:ext cx="741433" cy="737726"/>
          </a:xfrm>
          <a:prstGeom prst="rect">
            <a:avLst/>
          </a:prstGeom>
        </p:spPr>
      </p:pic>
      <p:sp>
        <p:nvSpPr>
          <p:cNvPr id="11" name="Freeform 11"/>
          <p:cNvSpPr/>
          <p:nvPr/>
        </p:nvSpPr>
        <p:spPr>
          <a:xfrm>
            <a:off x="16800760" y="-171302"/>
            <a:ext cx="1352869" cy="1325097"/>
          </a:xfrm>
          <a:custGeom>
            <a:avLst/>
            <a:gdLst/>
            <a:ahLst/>
            <a:cxnLst/>
            <a:rect l="l" t="t" r="r" b="b"/>
            <a:pathLst>
              <a:path w="1352869" h="1325097">
                <a:moveTo>
                  <a:pt x="0" y="0"/>
                </a:moveTo>
                <a:lnTo>
                  <a:pt x="1352869" y="0"/>
                </a:lnTo>
                <a:lnTo>
                  <a:pt x="1352869" y="1325097"/>
                </a:lnTo>
                <a:lnTo>
                  <a:pt x="0" y="1325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8199447" y="1068070"/>
            <a:ext cx="8817025" cy="8065135"/>
          </a:xfrm>
          <a:prstGeom prst="rect">
            <a:avLst/>
          </a:prstGeom>
        </p:spPr>
        <p:txBody>
          <a:bodyPr lIns="0" tIns="0" rIns="0" bIns="0" rtlCol="0" anchor="t">
            <a:spAutoFit/>
          </a:bodyPr>
          <a:lstStyle/>
          <a:p>
            <a:pPr algn="just">
              <a:lnSpc>
                <a:spcPts val="6440"/>
              </a:lnSpc>
              <a:spcBef>
                <a:spcPct val="0"/>
              </a:spcBef>
            </a:pPr>
            <a:r>
              <a:rPr lang="en-US" sz="4600">
                <a:solidFill>
                  <a:srgbClr val="000000"/>
                </a:solidFill>
                <a:latin typeface="Dekko"/>
              </a:rPr>
              <a:t>Not far away, in the rolling hills of the French countryside, Sophie turned nature into her playground. With a crown of wildflowers in her hair, she led her friends on adventures through the forests, their imaginations turning them into knights and queens of old. Through play, they explored the bounds of friendship and bravery.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384535" y="3681163"/>
            <a:ext cx="4415741" cy="5385050"/>
          </a:xfrm>
          <a:custGeom>
            <a:avLst/>
            <a:gdLst/>
            <a:ahLst/>
            <a:cxnLst/>
            <a:rect l="l" t="t" r="r" b="b"/>
            <a:pathLst>
              <a:path w="4415741" h="5385050">
                <a:moveTo>
                  <a:pt x="0" y="0"/>
                </a:moveTo>
                <a:lnTo>
                  <a:pt x="4415741" y="0"/>
                </a:lnTo>
                <a:lnTo>
                  <a:pt x="4415741" y="5385049"/>
                </a:lnTo>
                <a:lnTo>
                  <a:pt x="0" y="5385049"/>
                </a:lnTo>
                <a:lnTo>
                  <a:pt x="0" y="0"/>
                </a:lnTo>
                <a:close/>
              </a:path>
            </a:pathLst>
          </a:custGeom>
          <a:blipFill>
            <a:blip r:embed="rId3"/>
            <a:stretch>
              <a:fillRect/>
            </a:stretch>
          </a:blipFill>
        </p:spPr>
      </p:sp>
      <p:sp>
        <p:nvSpPr>
          <p:cNvPr id="7" name="Freeform 7"/>
          <p:cNvSpPr/>
          <p:nvPr/>
        </p:nvSpPr>
        <p:spPr>
          <a:xfrm>
            <a:off x="4163373" y="174498"/>
            <a:ext cx="9474631" cy="9083802"/>
          </a:xfrm>
          <a:custGeom>
            <a:avLst/>
            <a:gdLst/>
            <a:ahLst/>
            <a:cxnLst/>
            <a:rect l="l" t="t" r="r" b="b"/>
            <a:pathLst>
              <a:path w="9474631" h="9083802">
                <a:moveTo>
                  <a:pt x="0" y="0"/>
                </a:moveTo>
                <a:lnTo>
                  <a:pt x="9474631" y="0"/>
                </a:lnTo>
                <a:lnTo>
                  <a:pt x="9474631" y="9083802"/>
                </a:lnTo>
                <a:lnTo>
                  <a:pt x="0" y="9083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3305193" y="5143500"/>
            <a:ext cx="4291838" cy="4114800"/>
          </a:xfrm>
          <a:custGeom>
            <a:avLst/>
            <a:gdLst/>
            <a:ahLst/>
            <a:cxnLst/>
            <a:rect l="l" t="t" r="r" b="b"/>
            <a:pathLst>
              <a:path w="4291838" h="4114800">
                <a:moveTo>
                  <a:pt x="0" y="0"/>
                </a:moveTo>
                <a:lnTo>
                  <a:pt x="4291838" y="0"/>
                </a:lnTo>
                <a:lnTo>
                  <a:pt x="429183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6213955" y="1877695"/>
            <a:ext cx="10696294" cy="6445885"/>
          </a:xfrm>
          <a:prstGeom prst="rect">
            <a:avLst/>
          </a:prstGeom>
        </p:spPr>
        <p:txBody>
          <a:bodyPr lIns="0" tIns="0" rIns="0" bIns="0" rtlCol="0" anchor="t">
            <a:spAutoFit/>
          </a:bodyPr>
          <a:lstStyle/>
          <a:p>
            <a:pPr algn="just">
              <a:lnSpc>
                <a:spcPts val="6440"/>
              </a:lnSpc>
              <a:spcBef>
                <a:spcPct val="0"/>
              </a:spcBef>
            </a:pPr>
            <a:r>
              <a:rPr lang="en-US" sz="4600">
                <a:solidFill>
                  <a:srgbClr val="000000"/>
                </a:solidFill>
                <a:latin typeface="Dekko"/>
              </a:rPr>
              <a:t>Crossing into the snowy Alps of Switzerland, we found Luca, whose favorite days were when the snow was just right for building. He and his friends would sculpt snowmen and forts, their chilly fingers shaping a winter wonderland. Their creations stood as monuments to creativity and the joy of seasonal play.</a:t>
            </a:r>
          </a:p>
        </p:txBody>
      </p:sp>
      <p:sp>
        <p:nvSpPr>
          <p:cNvPr id="10" name="Freeform 10"/>
          <p:cNvSpPr/>
          <p:nvPr/>
        </p:nvSpPr>
        <p:spPr>
          <a:xfrm>
            <a:off x="0" y="-93980"/>
            <a:ext cx="6959493" cy="4114800"/>
          </a:xfrm>
          <a:custGeom>
            <a:avLst/>
            <a:gdLst/>
            <a:ahLst/>
            <a:cxnLst/>
            <a:rect l="l" t="t" r="r" b="b"/>
            <a:pathLst>
              <a:path w="6959493" h="4114800">
                <a:moveTo>
                  <a:pt x="0" y="0"/>
                </a:moveTo>
                <a:lnTo>
                  <a:pt x="6959493" y="0"/>
                </a:lnTo>
                <a:lnTo>
                  <a:pt x="695949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1" name="Picture 11"/>
          <p:cNvPicPr>
            <a:picLocks noChangeAspect="1"/>
          </p:cNvPicPr>
          <p:nvPr/>
        </p:nvPicPr>
        <p:blipFill>
          <a:blip r:embed="rId8"/>
          <a:srcRect/>
          <a:stretch>
            <a:fillRect/>
          </a:stretch>
        </p:blipFill>
        <p:spPr>
          <a:xfrm>
            <a:off x="1028700" y="1028700"/>
            <a:ext cx="6707124" cy="8229600"/>
          </a:xfrm>
          <a:prstGeom prst="rect">
            <a:avLst/>
          </a:prstGeom>
        </p:spPr>
      </p:pic>
      <p:sp>
        <p:nvSpPr>
          <p:cNvPr id="12" name="Freeform 12"/>
          <p:cNvSpPr/>
          <p:nvPr/>
        </p:nvSpPr>
        <p:spPr>
          <a:xfrm>
            <a:off x="14896581" y="-349171"/>
            <a:ext cx="3227809" cy="2755742"/>
          </a:xfrm>
          <a:custGeom>
            <a:avLst/>
            <a:gdLst/>
            <a:ahLst/>
            <a:cxnLst/>
            <a:rect l="l" t="t" r="r" b="b"/>
            <a:pathLst>
              <a:path w="3227809" h="2755742">
                <a:moveTo>
                  <a:pt x="0" y="0"/>
                </a:moveTo>
                <a:lnTo>
                  <a:pt x="3227809" y="0"/>
                </a:lnTo>
                <a:lnTo>
                  <a:pt x="3227809" y="2755742"/>
                </a:lnTo>
                <a:lnTo>
                  <a:pt x="0" y="27557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159023" y="2516064"/>
            <a:ext cx="6074454" cy="4047105"/>
          </a:xfrm>
          <a:custGeom>
            <a:avLst/>
            <a:gdLst/>
            <a:ahLst/>
            <a:cxnLst/>
            <a:rect l="l" t="t" r="r" b="b"/>
            <a:pathLst>
              <a:path w="6074454" h="4047105">
                <a:moveTo>
                  <a:pt x="0" y="0"/>
                </a:moveTo>
                <a:lnTo>
                  <a:pt x="6074455" y="0"/>
                </a:lnTo>
                <a:lnTo>
                  <a:pt x="6074455" y="4047105"/>
                </a:lnTo>
                <a:lnTo>
                  <a:pt x="0" y="4047105"/>
                </a:lnTo>
                <a:lnTo>
                  <a:pt x="0" y="0"/>
                </a:lnTo>
                <a:close/>
              </a:path>
            </a:pathLst>
          </a:custGeom>
          <a:blipFill>
            <a:blip r:embed="rId3"/>
            <a:stretch>
              <a:fillRect/>
            </a:stretch>
          </a:blipFill>
        </p:spPr>
      </p:sp>
      <p:sp>
        <p:nvSpPr>
          <p:cNvPr id="7" name="TextBox 7"/>
          <p:cNvSpPr txBox="1"/>
          <p:nvPr/>
        </p:nvSpPr>
        <p:spPr>
          <a:xfrm>
            <a:off x="7403375" y="1656942"/>
            <a:ext cx="9436494" cy="6445885"/>
          </a:xfrm>
          <a:prstGeom prst="rect">
            <a:avLst/>
          </a:prstGeom>
        </p:spPr>
        <p:txBody>
          <a:bodyPr lIns="0" tIns="0" rIns="0" bIns="0" rtlCol="0" anchor="t">
            <a:spAutoFit/>
          </a:bodyPr>
          <a:lstStyle/>
          <a:p>
            <a:pPr algn="just">
              <a:lnSpc>
                <a:spcPts val="6440"/>
              </a:lnSpc>
              <a:spcBef>
                <a:spcPct val="0"/>
              </a:spcBef>
            </a:pPr>
            <a:r>
              <a:rPr lang="en-US" sz="4600">
                <a:solidFill>
                  <a:srgbClr val="000000"/>
                </a:solidFill>
                <a:latin typeface="Dekko"/>
              </a:rPr>
              <a:t>And in the cobbled streets of Rome, Italy, Lucia showed her mastery of hopscotch, drawing grids on the ground and hopping with a grace that drew crowds. It was a game of skill and balance, a dance on stone that connected past and present, a reminder of timeless play.</a:t>
            </a:r>
          </a:p>
        </p:txBody>
      </p:sp>
      <p:sp>
        <p:nvSpPr>
          <p:cNvPr id="8" name="Freeform 8"/>
          <p:cNvSpPr/>
          <p:nvPr/>
        </p:nvSpPr>
        <p:spPr>
          <a:xfrm>
            <a:off x="1439335" y="4539616"/>
            <a:ext cx="5513832" cy="4114800"/>
          </a:xfrm>
          <a:custGeom>
            <a:avLst/>
            <a:gdLst/>
            <a:ahLst/>
            <a:cxnLst/>
            <a:rect l="l" t="t" r="r" b="b"/>
            <a:pathLst>
              <a:path w="5513832" h="4114800">
                <a:moveTo>
                  <a:pt x="0" y="0"/>
                </a:moveTo>
                <a:lnTo>
                  <a:pt x="5513832" y="0"/>
                </a:lnTo>
                <a:lnTo>
                  <a:pt x="55138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484042" y="5143500"/>
            <a:ext cx="10834259" cy="4089933"/>
          </a:xfrm>
          <a:custGeom>
            <a:avLst/>
            <a:gdLst/>
            <a:ahLst/>
            <a:cxnLst/>
            <a:rect l="l" t="t" r="r" b="b"/>
            <a:pathLst>
              <a:path w="10834259" h="4089933">
                <a:moveTo>
                  <a:pt x="0" y="0"/>
                </a:moveTo>
                <a:lnTo>
                  <a:pt x="10834259" y="0"/>
                </a:lnTo>
                <a:lnTo>
                  <a:pt x="10834259" y="4089933"/>
                </a:lnTo>
                <a:lnTo>
                  <a:pt x="0" y="4089933"/>
                </a:lnTo>
                <a:lnTo>
                  <a:pt x="0" y="0"/>
                </a:lnTo>
                <a:close/>
              </a:path>
            </a:pathLst>
          </a:custGeom>
          <a:blipFill>
            <a:blip r:embed="rId3"/>
            <a:stretch>
              <a:fillRect/>
            </a:stretch>
          </a:blipFill>
        </p:spPr>
      </p:sp>
      <p:sp>
        <p:nvSpPr>
          <p:cNvPr id="7" name="TextBox 7"/>
          <p:cNvSpPr txBox="1"/>
          <p:nvPr/>
        </p:nvSpPr>
        <p:spPr>
          <a:xfrm>
            <a:off x="1423513" y="1686771"/>
            <a:ext cx="14955317" cy="3207385"/>
          </a:xfrm>
          <a:prstGeom prst="rect">
            <a:avLst/>
          </a:prstGeom>
        </p:spPr>
        <p:txBody>
          <a:bodyPr lIns="0" tIns="0" rIns="0" bIns="0" rtlCol="0" anchor="t">
            <a:spAutoFit/>
          </a:bodyPr>
          <a:lstStyle/>
          <a:p>
            <a:pPr algn="just">
              <a:lnSpc>
                <a:spcPts val="6440"/>
              </a:lnSpc>
              <a:spcBef>
                <a:spcPct val="0"/>
              </a:spcBef>
            </a:pPr>
            <a:r>
              <a:rPr lang="en-US" sz="4600">
                <a:solidFill>
                  <a:srgbClr val="000000"/>
                </a:solidFill>
                <a:latin typeface="Dekko"/>
              </a:rPr>
              <a:t>These stories from across Europe share a common thread—the undeniable joy found in play. Though the games may vary, the laughter, the sense of community, and the freedom to explore are universal.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948" y="6912710"/>
            <a:ext cx="1275551" cy="78784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7127" y="7157534"/>
            <a:ext cx="2301831" cy="67887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53531" y="6521264"/>
            <a:ext cx="1847850" cy="13716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5018" y="198973"/>
            <a:ext cx="4040366" cy="847649"/>
          </a:xfrm>
          <a:prstGeom prst="rect">
            <a:avLst/>
          </a:prstGeom>
        </p:spPr>
      </p:pic>
      <p:sp>
        <p:nvSpPr>
          <p:cNvPr id="12" name="TextBox 11"/>
          <p:cNvSpPr txBox="1"/>
          <p:nvPr/>
        </p:nvSpPr>
        <p:spPr>
          <a:xfrm>
            <a:off x="5936206" y="8211529"/>
            <a:ext cx="3949478" cy="369332"/>
          </a:xfrm>
          <a:prstGeom prst="rect">
            <a:avLst/>
          </a:prstGeom>
          <a:noFill/>
        </p:spPr>
        <p:txBody>
          <a:bodyPr wrap="square" rtlCol="0">
            <a:spAutoFit/>
          </a:bodyPr>
          <a:lstStyle/>
          <a:p>
            <a:r>
              <a:rPr lang="en-US" cap="small" dirty="0">
                <a:solidFill>
                  <a:schemeClr val="accent2">
                    <a:lumMod val="75000"/>
                  </a:schemeClr>
                </a:solidFill>
              </a:rPr>
              <a:t>2023-1-BG01-KA220-SCH-000160813</a:t>
            </a:r>
            <a:endParaRPr lang="en-GB" cap="small" dirty="0">
              <a:solidFill>
                <a:schemeClr val="accent2">
                  <a:lumMod val="75000"/>
                </a:schemeClr>
              </a:solidFill>
            </a:endParaRPr>
          </a:p>
        </p:txBody>
      </p:sp>
      <p:sp>
        <p:nvSpPr>
          <p:cNvPr id="13" name="TextBox 12"/>
          <p:cNvSpPr txBox="1"/>
          <p:nvPr/>
        </p:nvSpPr>
        <p:spPr>
          <a:xfrm>
            <a:off x="4682838" y="2793223"/>
            <a:ext cx="7855527" cy="2585323"/>
          </a:xfrm>
          <a:prstGeom prst="rect">
            <a:avLst/>
          </a:prstGeom>
          <a:noFill/>
        </p:spPr>
        <p:txBody>
          <a:bodyPr wrap="square" rtlCol="0">
            <a:spAutoFit/>
          </a:bodyPr>
          <a:lstStyle/>
          <a:p>
            <a:r>
              <a:rPr lang="en-GB" sz="2700" dirty="0">
                <a:solidFill>
                  <a:schemeClr val="accent2">
                    <a:lumMod val="60000"/>
                    <a:lumOff val="40000"/>
                  </a:schemeClr>
                </a:solidFill>
              </a:rPr>
              <a:t>Module: </a:t>
            </a:r>
            <a:r>
              <a:rPr lang="en-GB" sz="2700" b="1" dirty="0">
                <a:solidFill>
                  <a:srgbClr val="0070C0"/>
                </a:solidFill>
              </a:rPr>
              <a:t>Civic awareness</a:t>
            </a:r>
          </a:p>
          <a:p>
            <a:r>
              <a:rPr lang="en-GB" sz="2700" dirty="0">
                <a:solidFill>
                  <a:schemeClr val="accent2">
                    <a:lumMod val="60000"/>
                    <a:lumOff val="40000"/>
                  </a:schemeClr>
                </a:solidFill>
              </a:rPr>
              <a:t>Sub-module:</a:t>
            </a:r>
            <a:r>
              <a:rPr lang="en-GB" sz="2700" dirty="0"/>
              <a:t> </a:t>
            </a:r>
            <a:r>
              <a:rPr lang="en-GB" sz="2700" b="1" dirty="0">
                <a:solidFill>
                  <a:srgbClr val="0070C0"/>
                </a:solidFill>
              </a:rPr>
              <a:t>Human rights – Children’s rights</a:t>
            </a:r>
          </a:p>
          <a:p>
            <a:r>
              <a:rPr lang="en-GB" sz="2700" dirty="0">
                <a:solidFill>
                  <a:schemeClr val="accent2">
                    <a:lumMod val="60000"/>
                    <a:lumOff val="40000"/>
                  </a:schemeClr>
                </a:solidFill>
              </a:rPr>
              <a:t>Topic:</a:t>
            </a:r>
            <a:r>
              <a:rPr lang="en-GB" sz="2700" dirty="0">
                <a:solidFill>
                  <a:srgbClr val="0070C0"/>
                </a:solidFill>
              </a:rPr>
              <a:t> </a:t>
            </a:r>
            <a:r>
              <a:rPr lang="en-GB" sz="2700" b="1" dirty="0">
                <a:solidFill>
                  <a:srgbClr val="0070C0"/>
                </a:solidFill>
                <a:highlight>
                  <a:srgbClr val="FFFFFF"/>
                </a:highlight>
                <a:latin typeface="Segoe UI" panose="020B0502040204020203" pitchFamily="34" charset="0"/>
                <a:ea typeface="Calibri" panose="020F0502020204030204" pitchFamily="34" charset="0"/>
              </a:rPr>
              <a:t>My Right to Play</a:t>
            </a:r>
            <a:endParaRPr lang="en-GB" sz="2700" b="1" dirty="0">
              <a:solidFill>
                <a:srgbClr val="0070C0"/>
              </a:solidFill>
            </a:endParaRPr>
          </a:p>
          <a:p>
            <a:r>
              <a:rPr lang="en-GB" sz="2700" dirty="0">
                <a:solidFill>
                  <a:schemeClr val="accent2">
                    <a:lumMod val="60000"/>
                    <a:lumOff val="40000"/>
                  </a:schemeClr>
                </a:solidFill>
              </a:rPr>
              <a:t>Resource title: </a:t>
            </a:r>
            <a:r>
              <a:rPr lang="tr-TR" sz="2700" b="1" dirty="0">
                <a:solidFill>
                  <a:srgbClr val="0070C0"/>
                </a:solidFill>
              </a:rPr>
              <a:t>Powerpoint</a:t>
            </a:r>
            <a:endParaRPr lang="en-GB" sz="2700" b="1" dirty="0">
              <a:solidFill>
                <a:srgbClr val="0070C0"/>
              </a:solidFill>
            </a:endParaRPr>
          </a:p>
          <a:p>
            <a:r>
              <a:rPr lang="en-GB" sz="2700" b="1" dirty="0">
                <a:solidFill>
                  <a:schemeClr val="accent2">
                    <a:lumMod val="60000"/>
                    <a:lumOff val="40000"/>
                  </a:schemeClr>
                </a:solidFill>
              </a:rPr>
              <a:t>Credits:</a:t>
            </a:r>
            <a:r>
              <a:rPr lang="en-GB" sz="2700" b="1" dirty="0">
                <a:solidFill>
                  <a:srgbClr val="0070C0"/>
                </a:solidFill>
              </a:rPr>
              <a:t> </a:t>
            </a:r>
            <a:r>
              <a:rPr lang="tr-TR" sz="2700" b="1" dirty="0">
                <a:solidFill>
                  <a:srgbClr val="0070C0"/>
                </a:solidFill>
              </a:rPr>
              <a:t>APDN</a:t>
            </a:r>
            <a:endParaRPr lang="en-GB" sz="2700" b="1" dirty="0">
              <a:solidFill>
                <a:srgbClr val="0070C0"/>
              </a:solidFill>
            </a:endParaRPr>
          </a:p>
          <a:p>
            <a:endParaRPr lang="en-GB" sz="2700" dirty="0"/>
          </a:p>
        </p:txBody>
      </p:sp>
      <p:sp>
        <p:nvSpPr>
          <p:cNvPr id="14" name="TextBox 13"/>
          <p:cNvSpPr txBox="1"/>
          <p:nvPr/>
        </p:nvSpPr>
        <p:spPr>
          <a:xfrm>
            <a:off x="4488874" y="8649252"/>
            <a:ext cx="6844145" cy="346249"/>
          </a:xfrm>
          <a:prstGeom prst="rect">
            <a:avLst/>
          </a:prstGeom>
          <a:noFill/>
        </p:spPr>
        <p:txBody>
          <a:bodyPr wrap="square" rtlCol="0">
            <a:spAutoFit/>
          </a:bodyPr>
          <a:lstStyle/>
          <a:p>
            <a:pPr algn="ctr"/>
            <a:r>
              <a:rPr lang="en-GB" sz="1650" dirty="0"/>
              <a:t>All media are within the EU intellectual property law.</a:t>
            </a:r>
          </a:p>
        </p:txBody>
      </p:sp>
      <p:sp>
        <p:nvSpPr>
          <p:cNvPr id="15" name="TextBox 14"/>
          <p:cNvSpPr txBox="1"/>
          <p:nvPr/>
        </p:nvSpPr>
        <p:spPr>
          <a:xfrm>
            <a:off x="651273" y="9456777"/>
            <a:ext cx="16769625" cy="600164"/>
          </a:xfrm>
          <a:prstGeom prst="rect">
            <a:avLst/>
          </a:prstGeom>
          <a:noFill/>
        </p:spPr>
        <p:txBody>
          <a:bodyPr wrap="square" rtlCol="0">
            <a:spAutoFit/>
          </a:bodyPr>
          <a:lstStyle/>
          <a:p>
            <a:pPr algn="ctr"/>
            <a:r>
              <a:rPr lang="en-GB" sz="1650" dirty="0"/>
              <a:t>Funded by the European Union. Views and opinions expressed are however those of the author(s) only and do not necessarily reflect those of the European Union or the European Education and Culture Executive Agency (EACEA). </a:t>
            </a:r>
            <a:r>
              <a:rPr lang="en-GB" sz="1650"/>
              <a:t>Neither the European Union nor EACEA can be held responsible for them.</a:t>
            </a:r>
            <a:endParaRPr lang="en-GB" sz="1650"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6180" y="198972"/>
            <a:ext cx="2812473" cy="124050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2875" y="6816767"/>
            <a:ext cx="662940" cy="1143000"/>
          </a:xfrm>
          <a:prstGeom prst="rect">
            <a:avLst/>
          </a:prstGeom>
        </p:spPr>
      </p:pic>
    </p:spTree>
    <p:extLst>
      <p:ext uri="{BB962C8B-B14F-4D97-AF65-F5344CB8AC3E}">
        <p14:creationId xmlns:p14="http://schemas.microsoft.com/office/powerpoint/2010/main" val="394789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420</Words>
  <Application>Microsoft Office PowerPoint</Application>
  <PresentationFormat>Özel</PresentationFormat>
  <Paragraphs>18</Paragraphs>
  <Slides>8</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8</vt:i4>
      </vt:variant>
    </vt:vector>
  </HeadingPairs>
  <TitlesOfParts>
    <vt:vector size="15" baseType="lpstr">
      <vt:lpstr>Apricots</vt:lpstr>
      <vt:lpstr>Arimo</vt:lpstr>
      <vt:lpstr>Segoe UI</vt:lpstr>
      <vt:lpstr>Calibri</vt:lpstr>
      <vt:lpstr>Arial</vt:lpstr>
      <vt:lpstr>Dekko</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Around the World Traditions Presentation in Colorful Illustrative Style</dc:title>
  <cp:lastModifiedBy>Pınar Bayram</cp:lastModifiedBy>
  <cp:revision>2</cp:revision>
  <dcterms:created xsi:type="dcterms:W3CDTF">2006-08-16T00:00:00Z</dcterms:created>
  <dcterms:modified xsi:type="dcterms:W3CDTF">2024-07-09T13:35:52Z</dcterms:modified>
  <dc:identifier>DAF_r6yCSyo</dc:identifier>
</cp:coreProperties>
</file>